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5931" r:id="rId2"/>
  </p:sldMasterIdLst>
  <p:notesMasterIdLst>
    <p:notesMasterId r:id="rId45"/>
  </p:notesMasterIdLst>
  <p:sldIdLst>
    <p:sldId id="258" r:id="rId3"/>
    <p:sldId id="582" r:id="rId4"/>
    <p:sldId id="583" r:id="rId5"/>
    <p:sldId id="578" r:id="rId6"/>
    <p:sldId id="579" r:id="rId7"/>
    <p:sldId id="581" r:id="rId8"/>
    <p:sldId id="584" r:id="rId9"/>
    <p:sldId id="620" r:id="rId10"/>
    <p:sldId id="585" r:id="rId11"/>
    <p:sldId id="586" r:id="rId12"/>
    <p:sldId id="588" r:id="rId13"/>
    <p:sldId id="589" r:id="rId14"/>
    <p:sldId id="590" r:id="rId15"/>
    <p:sldId id="591" r:id="rId16"/>
    <p:sldId id="587" r:id="rId17"/>
    <p:sldId id="592" r:id="rId18"/>
    <p:sldId id="593" r:id="rId19"/>
    <p:sldId id="594" r:id="rId20"/>
    <p:sldId id="595" r:id="rId21"/>
    <p:sldId id="596" r:id="rId22"/>
    <p:sldId id="597" r:id="rId23"/>
    <p:sldId id="598" r:id="rId24"/>
    <p:sldId id="599" r:id="rId25"/>
    <p:sldId id="600" r:id="rId26"/>
    <p:sldId id="269" r:id="rId27"/>
    <p:sldId id="601" r:id="rId28"/>
    <p:sldId id="602" r:id="rId29"/>
    <p:sldId id="603" r:id="rId30"/>
    <p:sldId id="604" r:id="rId31"/>
    <p:sldId id="605" r:id="rId32"/>
    <p:sldId id="606" r:id="rId33"/>
    <p:sldId id="607" r:id="rId34"/>
    <p:sldId id="608" r:id="rId35"/>
    <p:sldId id="609" r:id="rId36"/>
    <p:sldId id="610" r:id="rId37"/>
    <p:sldId id="611" r:id="rId38"/>
    <p:sldId id="617" r:id="rId39"/>
    <p:sldId id="612" r:id="rId40"/>
    <p:sldId id="618" r:id="rId41"/>
    <p:sldId id="614" r:id="rId42"/>
    <p:sldId id="619" r:id="rId43"/>
    <p:sldId id="265" r:id="rId44"/>
  </p:sldIdLst>
  <p:sldSz cx="9144000" cy="5143500" type="screen16x9"/>
  <p:notesSz cx="9947275" cy="6858000"/>
  <p:defaultTextStyle>
    <a:defPPr>
      <a:defRPr lang="ru-RU"/>
    </a:defPPr>
    <a:lvl1pPr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56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28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00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72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12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63"/>
    <a:srgbClr val="0C583B"/>
    <a:srgbClr val="0F6B48"/>
    <a:srgbClr val="CF0F0F"/>
    <a:srgbClr val="000E2A"/>
    <a:srgbClr val="001132"/>
    <a:srgbClr val="D62047"/>
    <a:srgbClr val="920038"/>
    <a:srgbClr val="138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2" autoAdjust="0"/>
    <p:restoredTop sz="96092" autoAdjust="0"/>
  </p:normalViewPr>
  <p:slideViewPr>
    <p:cSldViewPr snapToGrid="0">
      <p:cViewPr varScale="1">
        <p:scale>
          <a:sx n="97" d="100"/>
          <a:sy n="97" d="100"/>
        </p:scale>
        <p:origin x="858" y="792"/>
      </p:cViewPr>
      <p:guideLst>
        <p:guide orient="horz" pos="1620"/>
        <p:guide pos="12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069B688F-59D4-4F8C-914C-2FE97BBD95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04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15C2C53-75C8-4AF9-B6AC-6F71C4DD43D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35063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04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3D3040B-6F66-4349-ACAD-3A8C402FF230}" type="datetimeFigureOut">
              <a:rPr lang="ru-RU"/>
              <a:pPr>
                <a:defRPr/>
              </a:pPr>
              <a:t>03.07.2020</a:t>
            </a:fld>
            <a:endParaRPr lang="ru-RU" dirty="0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xmlns="" id="{E2C109AD-49D7-4948-AC53-44B1819680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3587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xmlns="" id="{301B9840-F71C-457F-AB50-F477D3032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C6E5C9E-CD81-48DE-AA90-C62E9D5F8E1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04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F03ADF8-1288-4A81-ABB3-C583D00743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35063" y="6513513"/>
            <a:ext cx="4310486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B65828A-D44E-417E-A4E8-D55302A01B8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84090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8" algn="l" defTabSz="914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98" algn="l" defTabSz="914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30F95-1A1D-4932-9DB3-19A42E1B764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5503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359AEDE-C1D9-4190-91B8-3277E985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B5E73-DAD0-4C79-89EC-350D43E1ED5F}" type="datetimeFigureOut">
              <a:rPr lang="ru-RU"/>
              <a:pPr>
                <a:defRPr/>
              </a:pPr>
              <a:t>03.07.2020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845926-BC3E-42A8-BAC9-3E147F22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266E6D5-2CF4-41F5-B617-94963A52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11261-C386-4958-90BE-5903974428F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7071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DA4F845-2F5A-412E-BB6B-480719DE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C54AF-1A7C-4A1D-8262-72AA5A4C48CB}" type="datetimeFigureOut">
              <a:rPr lang="ru-RU"/>
              <a:pPr>
                <a:defRPr/>
              </a:pPr>
              <a:t>03.07.2020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2FDF2E-0A6A-40BC-A334-BF0D0B7C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3BAEEC3-1141-4DC3-B357-F6E48440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78273-48EE-480F-AC0A-F9A460D43EA7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19259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67E1BC2-4DFB-438F-9A0A-1C578D526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54B44-CF7C-4B69-8D56-9E58BA6EA5A0}" type="datetimeFigureOut">
              <a:rPr lang="ru-RU"/>
              <a:pPr>
                <a:defRPr/>
              </a:pPr>
              <a:t>03.07.2020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8FC3ED5-E25C-460C-866B-6D20745D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F26FF9-671D-45FB-A4FB-722C2F03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5715F-6C26-441C-938C-EB7264BCF1D2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06346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75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7/3/2020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5426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290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390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605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260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667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649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55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6F912C5-E09D-4E35-888F-40B6F4EAB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E09AA-C16E-470A-914B-02A1D321D7C6}" type="datetimeFigureOut">
              <a:rPr lang="ru-RU"/>
              <a:pPr>
                <a:defRPr/>
              </a:pPr>
              <a:t>03.07.2020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7F4A94-B640-4781-A78A-D2A2A8944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D298347-74C9-4792-8931-349AE6AF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9CFDC-8001-4EB5-80AA-7B990754A684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68140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26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933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64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481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75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489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B8ACC71-2E25-4AD6-870F-827876B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D158B-3A35-4575-9623-3C47F96EB9F2}" type="datetimeFigureOut">
              <a:rPr lang="ru-RU"/>
              <a:pPr>
                <a:defRPr/>
              </a:pPr>
              <a:t>03.07.2020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184518-2F2B-4D7F-AED4-14EDF1DC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F6C1A2B-3C65-4D85-BF6D-B25D0F15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E70F-3F73-463B-8ABA-1EE4E1E8FB35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79411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708FD349-25EB-482F-9429-B836EC3A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5A909-482C-4802-BCB4-61DFD2C95032}" type="datetimeFigureOut">
              <a:rPr lang="ru-RU"/>
              <a:pPr>
                <a:defRPr/>
              </a:pPr>
              <a:t>03.07.2020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8BFD1AE4-114F-4484-BF3D-9400CD2E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3F6B46DA-5D6E-488E-93AE-4313B79E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27D00-DEB7-4F3C-8C2F-0000D9928843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7080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79" indent="0">
              <a:buNone/>
              <a:defRPr sz="1600" b="1"/>
            </a:lvl5pPr>
            <a:lvl6pPr marL="2285088" indent="0">
              <a:buNone/>
              <a:defRPr sz="1600" b="1"/>
            </a:lvl6pPr>
            <a:lvl7pPr marL="2742098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79" indent="0">
              <a:buNone/>
              <a:defRPr sz="1600" b="1"/>
            </a:lvl5pPr>
            <a:lvl6pPr marL="2285088" indent="0">
              <a:buNone/>
              <a:defRPr sz="1600" b="1"/>
            </a:lvl6pPr>
            <a:lvl7pPr marL="2742098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5C6389DD-E396-40A7-A047-685A3E369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4B8EA-436F-4A63-A584-5812326AF8C9}" type="datetimeFigureOut">
              <a:rPr lang="ru-RU"/>
              <a:pPr>
                <a:defRPr/>
              </a:pPr>
              <a:t>03.07.2020</a:t>
            </a:fld>
            <a:endParaRPr lang="ru-RU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6B1BF2D6-FA74-4179-B764-12686A36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96098D1A-1D18-47E3-8521-8C40897E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CEA14-765D-4EF9-A16B-EC35059E7E30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48494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DD43E328-A02F-42DF-8C39-5376ACF3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E086D-E439-4387-95F5-8E5537A422F8}" type="datetimeFigureOut">
              <a:rPr lang="ru-RU"/>
              <a:pPr>
                <a:defRPr/>
              </a:pPr>
              <a:t>03.07.2020</a:t>
            </a:fld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02E9DA1B-71ED-4F18-9178-80468F975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3E33AC5B-5309-489A-92E0-F0101652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04C8D-2317-46F2-8995-AA37445DCA2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5123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E4A70CC7-3842-4697-9BFA-0B095D75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154DE-AC90-48F5-B1DD-9B3A648B8B19}" type="datetimeFigureOut">
              <a:rPr lang="ru-RU"/>
              <a:pPr>
                <a:defRPr/>
              </a:pPr>
              <a:t>03.07.2020</a:t>
            </a:fld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F69D04EF-5A3F-4A41-B658-3377B4F0D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0BE16834-7D5D-413A-A3D2-3F17E63E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C5AAD-7DDB-4163-994E-048D579AC92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47096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1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79" indent="0">
              <a:buNone/>
              <a:defRPr sz="900"/>
            </a:lvl5pPr>
            <a:lvl6pPr marL="2285088" indent="0">
              <a:buNone/>
              <a:defRPr sz="900"/>
            </a:lvl6pPr>
            <a:lvl7pPr marL="2742098" indent="0">
              <a:buNone/>
              <a:defRPr sz="900"/>
            </a:lvl7pPr>
            <a:lvl8pPr marL="3199120" indent="0">
              <a:buNone/>
              <a:defRPr sz="900"/>
            </a:lvl8pPr>
            <a:lvl9pPr marL="3656137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8E32B686-CC6F-43DB-AA6D-1461C281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32229-EEE4-4672-886D-D76D0F799B9F}" type="datetimeFigureOut">
              <a:rPr lang="ru-RU"/>
              <a:pPr>
                <a:defRPr/>
              </a:pPr>
              <a:t>03.07.2020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38808B02-E050-4017-83F2-2A377843F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6F56DE09-D731-488A-97BA-070777BB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4294B-EE7A-4FBC-951F-634510690E02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41164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10" indent="0">
              <a:buNone/>
              <a:defRPr sz="2800"/>
            </a:lvl2pPr>
            <a:lvl3pPr marL="914040" indent="0">
              <a:buNone/>
              <a:defRPr sz="2400"/>
            </a:lvl3pPr>
            <a:lvl4pPr marL="1371056" indent="0">
              <a:buNone/>
              <a:defRPr sz="2000"/>
            </a:lvl4pPr>
            <a:lvl5pPr marL="1828079" indent="0">
              <a:buNone/>
              <a:defRPr sz="2000"/>
            </a:lvl5pPr>
            <a:lvl6pPr marL="2285088" indent="0">
              <a:buNone/>
              <a:defRPr sz="2000"/>
            </a:lvl6pPr>
            <a:lvl7pPr marL="2742098" indent="0">
              <a:buNone/>
              <a:defRPr sz="2000"/>
            </a:lvl7pPr>
            <a:lvl8pPr marL="3199120" indent="0">
              <a:buNone/>
              <a:defRPr sz="2000"/>
            </a:lvl8pPr>
            <a:lvl9pPr marL="3656137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1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79" indent="0">
              <a:buNone/>
              <a:defRPr sz="900"/>
            </a:lvl5pPr>
            <a:lvl6pPr marL="2285088" indent="0">
              <a:buNone/>
              <a:defRPr sz="900"/>
            </a:lvl6pPr>
            <a:lvl7pPr marL="2742098" indent="0">
              <a:buNone/>
              <a:defRPr sz="900"/>
            </a:lvl7pPr>
            <a:lvl8pPr marL="3199120" indent="0">
              <a:buNone/>
              <a:defRPr sz="900"/>
            </a:lvl8pPr>
            <a:lvl9pPr marL="3656137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2C052DC8-5161-4956-B915-59389E41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9D936-58E7-406B-9A8A-C37FD485C1A5}" type="datetimeFigureOut">
              <a:rPr lang="ru-RU"/>
              <a:pPr>
                <a:defRPr/>
              </a:pPr>
              <a:t>03.07.2020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F09ECACD-F02E-4096-81E4-3F7B095F2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88B64C89-DC5E-41B8-B177-ACC2E4B6B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345B1-E5EA-46BC-9208-556A267D8F9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1697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xmlns="" id="{37D5C9C7-6F8F-49B4-B8D0-BE72473789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xmlns="" id="{BF1C3B30-8E54-43CF-9C5E-E05852B842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2D8F6FA-5BC6-435E-A0AE-6DE794C96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 defTabSz="91404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279EF1-39F9-490F-8EE3-91EEB0007FCF}" type="datetimeFigureOut">
              <a:rPr lang="ru-RU"/>
              <a:pPr>
                <a:defRPr/>
              </a:pPr>
              <a:t>03.07.2020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536AE6-9C66-4D97-8783-470B027D8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 defTabSz="91404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0E77024-6FA3-4997-94C8-3F8BACF69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98F504C-CE05-4C7E-9690-85DB2C0BCD7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31" r:id="rId1"/>
    <p:sldLayoutId id="2147485832" r:id="rId2"/>
    <p:sldLayoutId id="2147485833" r:id="rId3"/>
    <p:sldLayoutId id="2147485834" r:id="rId4"/>
    <p:sldLayoutId id="2147485835" r:id="rId5"/>
    <p:sldLayoutId id="2147485836" r:id="rId6"/>
    <p:sldLayoutId id="2147485837" r:id="rId7"/>
    <p:sldLayoutId id="2147485838" r:id="rId8"/>
    <p:sldLayoutId id="2147485839" r:id="rId9"/>
    <p:sldLayoutId id="2147485840" r:id="rId10"/>
    <p:sldLayoutId id="2147485841" r:id="rId11"/>
    <p:sldLayoutId id="2147485930" r:id="rId12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2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6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2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8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9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98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7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07E8C-E94C-4E9D-A859-9FA44A6EE2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B8699-4E37-48E6-9A92-B5BE6EF6B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26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32" r:id="rId1"/>
    <p:sldLayoutId id="2147485933" r:id="rId2"/>
    <p:sldLayoutId id="2147485934" r:id="rId3"/>
    <p:sldLayoutId id="2147485935" r:id="rId4"/>
    <p:sldLayoutId id="2147485936" r:id="rId5"/>
    <p:sldLayoutId id="2147485937" r:id="rId6"/>
    <p:sldLayoutId id="2147485938" r:id="rId7"/>
    <p:sldLayoutId id="2147485939" r:id="rId8"/>
    <p:sldLayoutId id="2147485940" r:id="rId9"/>
    <p:sldLayoutId id="2147485941" r:id="rId10"/>
    <p:sldLayoutId id="2147485942" r:id="rId11"/>
    <p:sldLayoutId id="214748594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hyperlink" Target="http://bp.zakazrf.ru/" TargetMode="External"/><Relationship Id="rId4" Type="http://schemas.openxmlformats.org/officeDocument/2006/relationships/hyperlink" Target="mailto:bp@mail.zakazrf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D857516-56EF-424A-B701-7EA84F4D14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477" y="-3985"/>
            <a:ext cx="9217002" cy="5192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9" t="11019" r="73566" b="12040"/>
          <a:stretch/>
        </p:blipFill>
        <p:spPr>
          <a:xfrm rot="1110504">
            <a:off x="430062" y="-1021286"/>
            <a:ext cx="2146558" cy="720477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1" y="1223098"/>
            <a:ext cx="9144000" cy="2702179"/>
          </a:xfrm>
          <a:custGeom>
            <a:avLst/>
            <a:gdLst/>
            <a:ahLst/>
            <a:cxnLst/>
            <a:rect l="l" t="t" r="r" b="b"/>
            <a:pathLst>
              <a:path w="9141460" h="6852284">
                <a:moveTo>
                  <a:pt x="0" y="6851904"/>
                </a:moveTo>
                <a:lnTo>
                  <a:pt x="9140952" y="6851904"/>
                </a:lnTo>
                <a:lnTo>
                  <a:pt x="9140952" y="0"/>
                </a:lnTo>
                <a:lnTo>
                  <a:pt x="0" y="0"/>
                </a:lnTo>
                <a:lnTo>
                  <a:pt x="0" y="6851904"/>
                </a:lnTo>
                <a:close/>
              </a:path>
            </a:pathLst>
          </a:custGeom>
          <a:solidFill>
            <a:srgbClr val="000000">
              <a:alpha val="51763"/>
            </a:srgbClr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96191" y="1652964"/>
            <a:ext cx="6751616" cy="1856277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altLang="ru-RU" sz="4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КАК РАБОТАТЬ НА БИРЖЕВОЙ ПЛОЩАДКЕ?</a:t>
            </a:r>
            <a:br>
              <a:rPr lang="ru-RU" altLang="ru-RU" sz="4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ru-RU" sz="4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BP.ZAKAZRF.RU</a:t>
            </a:r>
            <a:endParaRPr lang="ru-RU" altLang="ru-RU" sz="40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7" y="-49409"/>
            <a:ext cx="1155859" cy="1357728"/>
          </a:xfrm>
          <a:prstGeom prst="rect">
            <a:avLst/>
          </a:prstGeom>
        </p:spPr>
      </p:pic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xmlns="" id="{8EF1FF2F-F67B-45BE-9CB0-457E6D80C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765" y="3586454"/>
            <a:ext cx="495941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05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АО «Агентство по государственному заказу Республики Татарстан»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B302189-B03E-4E7C-9F41-E3B215BC5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43"/>
            <a:ext cx="5333333" cy="10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42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201613"/>
            <a:ext cx="6841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заказчика. Как разместить извещение?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D6D2EEB-BA36-449F-AD57-4DBA4451A6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80" y="808892"/>
            <a:ext cx="8932671" cy="403567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354135" y="1718268"/>
            <a:ext cx="1413119" cy="2198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1763899" y="808892"/>
            <a:ext cx="3326847" cy="99315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664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201613"/>
            <a:ext cx="6841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заказчика. Как разместить извещение?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D6D2EEB-BA36-449F-AD57-4DBA4451A6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t="2116"/>
          <a:stretch/>
        </p:blipFill>
        <p:spPr>
          <a:xfrm>
            <a:off x="140677" y="896815"/>
            <a:ext cx="8846274" cy="394509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378070" y="1948308"/>
            <a:ext cx="1284044" cy="2198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1662114" y="1229274"/>
            <a:ext cx="2808101" cy="83489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4F498D9-F8ED-4D56-85D2-060DCFFF8674}"/>
              </a:ext>
            </a:extLst>
          </p:cNvPr>
          <p:cNvSpPr/>
          <p:nvPr/>
        </p:nvSpPr>
        <p:spPr>
          <a:xfrm>
            <a:off x="1511300" y="2394948"/>
            <a:ext cx="1284044" cy="2198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908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121D278-4297-42A8-B58C-78A64C64C8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02"/>
          <a:stretch/>
        </p:blipFill>
        <p:spPr>
          <a:xfrm>
            <a:off x="1083559" y="1025401"/>
            <a:ext cx="6399183" cy="4110890"/>
          </a:xfrm>
          <a:prstGeom prst="rect">
            <a:avLst/>
          </a:prstGeom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201613"/>
            <a:ext cx="65245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заказчика. Выбираем предмет торга.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2943225" y="1406597"/>
            <a:ext cx="2808101" cy="83489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2752725" y="2235936"/>
            <a:ext cx="190500" cy="1738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541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121D278-4297-42A8-B58C-78A64C64C8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537" y="670907"/>
            <a:ext cx="8924459" cy="4120168"/>
          </a:xfrm>
          <a:prstGeom prst="rect">
            <a:avLst/>
          </a:prstGeom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37" y="155006"/>
            <a:ext cx="9171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заказчика. Выбираем предмет торга по наименованию.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3698699" y="992139"/>
            <a:ext cx="2808101" cy="83489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2955749" y="1743074"/>
            <a:ext cx="742950" cy="16791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73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121D278-4297-42A8-B58C-78A64C64C8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70" y="1143220"/>
            <a:ext cx="8924459" cy="3175542"/>
          </a:xfrm>
          <a:prstGeom prst="rect">
            <a:avLst/>
          </a:prstGeom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201613"/>
            <a:ext cx="77684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заказчика. Выбираем предмет торга по КТРУ.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4571999" y="1231876"/>
            <a:ext cx="2808101" cy="83489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3009858" y="1990725"/>
            <a:ext cx="1562141" cy="1777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DECAD395-F6A5-4989-9DED-82F432DD9484}"/>
              </a:ext>
            </a:extLst>
          </p:cNvPr>
          <p:cNvCxnSpPr>
            <a:cxnSpLocks/>
          </p:cNvCxnSpPr>
          <p:nvPr/>
        </p:nvCxnSpPr>
        <p:spPr>
          <a:xfrm flipH="1">
            <a:off x="5343526" y="3005868"/>
            <a:ext cx="1493650" cy="49748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7A92C7F-3911-47DC-8E60-2BE96CE3530F}"/>
              </a:ext>
            </a:extLst>
          </p:cNvPr>
          <p:cNvSpPr/>
          <p:nvPr/>
        </p:nvSpPr>
        <p:spPr>
          <a:xfrm>
            <a:off x="2914650" y="3350664"/>
            <a:ext cx="2428875" cy="3464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BCB9244-F6F5-40B3-8744-7C58457D34EA}"/>
              </a:ext>
            </a:extLst>
          </p:cNvPr>
          <p:cNvSpPr/>
          <p:nvPr/>
        </p:nvSpPr>
        <p:spPr>
          <a:xfrm>
            <a:off x="5722751" y="2392158"/>
            <a:ext cx="2428875" cy="58715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Нужно кликнуть на строчку</a:t>
            </a:r>
          </a:p>
        </p:txBody>
      </p:sp>
    </p:spTree>
    <p:extLst>
      <p:ext uri="{BB962C8B-B14F-4D97-AF65-F5344CB8AC3E}">
        <p14:creationId xmlns:p14="http://schemas.microsoft.com/office/powerpoint/2010/main" val="3814034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121D278-4297-42A8-B58C-78A64C64C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3337" y="661337"/>
            <a:ext cx="6578563" cy="4481226"/>
          </a:xfrm>
          <a:prstGeom prst="rect">
            <a:avLst/>
          </a:prstGeom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201613"/>
            <a:ext cx="85892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заказчика. Заполняем вкладку </a:t>
            </a:r>
            <a:r>
              <a:rPr lang="ru-RU" altLang="ru-RU" sz="2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«Информация о торгах»</a:t>
            </a:r>
            <a:endParaRPr lang="ru-RU" altLang="ru-RU" sz="24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5392870" y="976857"/>
            <a:ext cx="1596740" cy="97697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4354065" y="1956071"/>
            <a:ext cx="1047949" cy="1104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175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121D278-4297-42A8-B58C-78A64C64C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8720" y="653361"/>
            <a:ext cx="6562547" cy="4470316"/>
          </a:xfrm>
          <a:prstGeom prst="rect">
            <a:avLst/>
          </a:prstGeom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201613"/>
            <a:ext cx="76642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заказчика. Заполняем строку </a:t>
            </a:r>
            <a:r>
              <a:rPr lang="ru-RU" altLang="ru-RU" sz="2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«Место поставки»</a:t>
            </a:r>
            <a:endParaRPr lang="ru-RU" altLang="ru-RU" sz="24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7462462" y="1113273"/>
            <a:ext cx="492818" cy="18815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1283676" y="3026664"/>
            <a:ext cx="6374423" cy="4287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812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121D278-4297-42A8-B58C-78A64C64C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204" y="645596"/>
            <a:ext cx="6551587" cy="4462851"/>
          </a:xfrm>
          <a:prstGeom prst="rect">
            <a:avLst/>
          </a:prstGeom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201613"/>
            <a:ext cx="7661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заказчика. Заполняем строку </a:t>
            </a:r>
            <a:r>
              <a:rPr lang="ru-RU" altLang="ru-RU" sz="2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«Сроки поставки»</a:t>
            </a:r>
            <a:endParaRPr lang="ru-RU" altLang="ru-RU" sz="24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5943034" y="2313319"/>
            <a:ext cx="1541330" cy="116735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1302117" y="3515730"/>
            <a:ext cx="6279783" cy="4610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9261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121D278-4297-42A8-B58C-78A64C64C8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3337" y="669552"/>
            <a:ext cx="6578563" cy="4464795"/>
          </a:xfrm>
          <a:prstGeom prst="rect">
            <a:avLst/>
          </a:prstGeom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201613"/>
            <a:ext cx="5698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заказчика. Выбираем </a:t>
            </a:r>
            <a:r>
              <a:rPr lang="ru-RU" altLang="ru-RU" sz="2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«Тип НДС»</a:t>
            </a:r>
            <a:endParaRPr lang="ru-RU" altLang="ru-RU" sz="24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3773630" y="3255127"/>
            <a:ext cx="1596740" cy="97697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1325724" y="4047260"/>
            <a:ext cx="6321708" cy="2595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38E208D-3F0F-42DB-9EDF-C6AEF29963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976" y="1704491"/>
            <a:ext cx="6373368" cy="5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13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121D278-4297-42A8-B58C-78A64C64C8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3337" y="707892"/>
            <a:ext cx="6578563" cy="4388114"/>
          </a:xfrm>
          <a:prstGeom prst="rect">
            <a:avLst/>
          </a:prstGeom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400" y="205859"/>
            <a:ext cx="8236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заказчика. Заполняем строку </a:t>
            </a:r>
            <a:r>
              <a:rPr lang="ru-RU" altLang="ru-RU" sz="2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«Цена» </a:t>
            </a:r>
            <a:r>
              <a:rPr lang="ru-RU" altLang="ru-RU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весь объем!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3654426" y="3429891"/>
            <a:ext cx="1596740" cy="97697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1338496" y="4322064"/>
            <a:ext cx="6321708" cy="1695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64212C5-C89C-4050-93C5-6894F1A336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5448" y="1750211"/>
            <a:ext cx="6400376" cy="5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30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201613"/>
            <a:ext cx="3746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зарегистрироваться?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D6D2EEB-BA36-449F-AD57-4DBA4451A6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7"/>
          <a:stretch/>
        </p:blipFill>
        <p:spPr>
          <a:xfrm>
            <a:off x="538163" y="660400"/>
            <a:ext cx="8068720" cy="441845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6532685" y="864525"/>
            <a:ext cx="782515" cy="2203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V="1">
            <a:off x="5486400" y="974720"/>
            <a:ext cx="1046285" cy="61876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314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121D278-4297-42A8-B58C-78A64C64C8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9488" y="707892"/>
            <a:ext cx="6546261" cy="4388114"/>
          </a:xfrm>
          <a:prstGeom prst="rect">
            <a:avLst/>
          </a:prstGeom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647"/>
            <a:ext cx="92416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заказчика. Заполняем строку </a:t>
            </a:r>
            <a:r>
              <a:rPr lang="ru-RU" altLang="ru-RU" sz="2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«Размер Аванса» и «Доп. инф»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3377058" y="3560674"/>
            <a:ext cx="1596740" cy="97697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1341764" y="4439285"/>
            <a:ext cx="6275188" cy="1723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B2E49DCA-2CA2-44E4-96B4-CA85A8D1A82C}"/>
              </a:ext>
            </a:extLst>
          </p:cNvPr>
          <p:cNvCxnSpPr>
            <a:cxnSpLocks/>
          </p:cNvCxnSpPr>
          <p:nvPr/>
        </p:nvCxnSpPr>
        <p:spPr>
          <a:xfrm flipH="1">
            <a:off x="4840098" y="3735048"/>
            <a:ext cx="1596740" cy="97697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9D40643-8230-446F-92A7-D39A424918C9}"/>
              </a:ext>
            </a:extLst>
          </p:cNvPr>
          <p:cNvSpPr/>
          <p:nvPr/>
        </p:nvSpPr>
        <p:spPr>
          <a:xfrm>
            <a:off x="1341764" y="4615275"/>
            <a:ext cx="6275188" cy="4013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5691307-C790-468B-A253-AA220FA06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0956" y="1748659"/>
            <a:ext cx="6356956" cy="5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66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647"/>
            <a:ext cx="91246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заказчика. Прикрепляем Шаблон Договора поставки. 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E7394EF-91E8-43B4-9B5F-1D9BB6F8D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561"/>
          <a:stretch/>
        </p:blipFill>
        <p:spPr>
          <a:xfrm>
            <a:off x="0" y="633466"/>
            <a:ext cx="9144000" cy="2614319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3455377" y="963652"/>
            <a:ext cx="1596740" cy="97697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2730948" y="1811815"/>
            <a:ext cx="724429" cy="2576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8854328D-1C92-4A8C-9676-8E903C84BD19}"/>
              </a:ext>
            </a:extLst>
          </p:cNvPr>
          <p:cNvCxnSpPr>
            <a:cxnSpLocks/>
          </p:cNvCxnSpPr>
          <p:nvPr/>
        </p:nvCxnSpPr>
        <p:spPr>
          <a:xfrm flipH="1" flipV="1">
            <a:off x="1292471" y="2917597"/>
            <a:ext cx="1371598" cy="99498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85F975A-0684-4597-93D4-3ADD290B586A}"/>
              </a:ext>
            </a:extLst>
          </p:cNvPr>
          <p:cNvSpPr/>
          <p:nvPr/>
        </p:nvSpPr>
        <p:spPr>
          <a:xfrm>
            <a:off x="409779" y="2770245"/>
            <a:ext cx="838729" cy="2576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AC655787-D2C4-42AB-8CFE-3F313BB154EB}"/>
              </a:ext>
            </a:extLst>
          </p:cNvPr>
          <p:cNvCxnSpPr>
            <a:cxnSpLocks/>
          </p:cNvCxnSpPr>
          <p:nvPr/>
        </p:nvCxnSpPr>
        <p:spPr>
          <a:xfrm flipV="1">
            <a:off x="6158072" y="2770245"/>
            <a:ext cx="1280220" cy="87978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565AE00C-AF57-404F-BB61-15D356F724FC}"/>
              </a:ext>
            </a:extLst>
          </p:cNvPr>
          <p:cNvSpPr/>
          <p:nvPr/>
        </p:nvSpPr>
        <p:spPr>
          <a:xfrm>
            <a:off x="7438292" y="2533151"/>
            <a:ext cx="536331" cy="2576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198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" y="198735"/>
            <a:ext cx="75520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заказчика. Сохраняем Шаблон извещения.  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2B04CB3-B806-4DF9-8672-576BBAEAF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27"/>
          <a:stretch/>
        </p:blipFill>
        <p:spPr>
          <a:xfrm>
            <a:off x="11822" y="677984"/>
            <a:ext cx="9144000" cy="4349140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1011115" y="1037492"/>
            <a:ext cx="1848963" cy="3807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286687" y="1396259"/>
            <a:ext cx="724428" cy="2303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FA4090-7CBD-480D-8C98-1436AAD6E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2378098"/>
            <a:ext cx="8420099" cy="69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61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" y="198735"/>
            <a:ext cx="53319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заказчика. Объявили торги. 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0551950-F227-44E8-803F-5EBD6F83C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2" y="671951"/>
            <a:ext cx="9144000" cy="4267520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4443146" y="808892"/>
            <a:ext cx="1773016" cy="59280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2968342" y="1401696"/>
            <a:ext cx="1462981" cy="24246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3952F1-274C-47BC-BDA7-2F3A03720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40" y="2373906"/>
            <a:ext cx="8616696" cy="66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19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" y="200647"/>
            <a:ext cx="5615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заказчика. Торг опубликован. 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E350698-C087-412D-B2AC-F731421E3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339"/>
          <a:stretch/>
        </p:blipFill>
        <p:spPr>
          <a:xfrm>
            <a:off x="11822" y="956886"/>
            <a:ext cx="9144000" cy="27487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2766119" y="3024554"/>
            <a:ext cx="891481" cy="17972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3657600" y="2137445"/>
            <a:ext cx="1596740" cy="97697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358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125"/>
            <a:ext cx="9144000" cy="636850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01930" y="215265"/>
            <a:ext cx="8728710" cy="405384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14725" y="845314"/>
            <a:ext cx="2895600" cy="288607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67000" y="1400175"/>
            <a:ext cx="1581150" cy="1809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02556" y="1889551"/>
            <a:ext cx="4224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48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ПОСТАВЩИКИ</a:t>
            </a:r>
            <a:endParaRPr lang="ru-RU" sz="48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64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" y="200647"/>
            <a:ext cx="77476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поставщика. «Извещения запроса доставки» 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EE3D38B-C9DD-473A-9067-5DCF150481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627"/>
          <a:stretch/>
        </p:blipFill>
        <p:spPr>
          <a:xfrm>
            <a:off x="0" y="760530"/>
            <a:ext cx="9144000" cy="4382970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1714501" y="2075418"/>
            <a:ext cx="1784837" cy="99266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36634" y="3068082"/>
            <a:ext cx="1677866" cy="2114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75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204198"/>
            <a:ext cx="6167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поставщика. Поиск предложения. 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5AEDFD5-4732-4FEB-AECB-366A20B0C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" r="-1"/>
          <a:stretch/>
        </p:blipFill>
        <p:spPr>
          <a:xfrm>
            <a:off x="779313" y="589472"/>
            <a:ext cx="8091698" cy="26666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671A5A7-F874-46E2-96CD-C189600718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"/>
          <a:stretch/>
        </p:blipFill>
        <p:spPr>
          <a:xfrm>
            <a:off x="779313" y="3256131"/>
            <a:ext cx="8079132" cy="1780624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>
            <a:off x="477407" y="3566985"/>
            <a:ext cx="770794" cy="9672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1248201" y="4434253"/>
            <a:ext cx="431130" cy="2000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E59E6BD0-BEAE-47FB-BFC1-9CE0CDAF88D4}"/>
              </a:ext>
            </a:extLst>
          </p:cNvPr>
          <p:cNvSpPr/>
          <p:nvPr/>
        </p:nvSpPr>
        <p:spPr>
          <a:xfrm>
            <a:off x="935250" y="1378540"/>
            <a:ext cx="431130" cy="2000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26FD140-3444-434C-8BB6-F7E31EDC4785}"/>
              </a:ext>
            </a:extLst>
          </p:cNvPr>
          <p:cNvSpPr/>
          <p:nvPr/>
        </p:nvSpPr>
        <p:spPr>
          <a:xfrm>
            <a:off x="3250558" y="1922801"/>
            <a:ext cx="574096" cy="1961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FA15117-B98D-430C-95F6-C3BBD1B3C486}"/>
              </a:ext>
            </a:extLst>
          </p:cNvPr>
          <p:cNvSpPr/>
          <p:nvPr/>
        </p:nvSpPr>
        <p:spPr>
          <a:xfrm>
            <a:off x="3250557" y="2473678"/>
            <a:ext cx="2613911" cy="168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EDD0150-8077-40BE-A948-F0BEB05166AF}"/>
              </a:ext>
            </a:extLst>
          </p:cNvPr>
          <p:cNvSpPr/>
          <p:nvPr/>
        </p:nvSpPr>
        <p:spPr>
          <a:xfrm>
            <a:off x="3265045" y="3065897"/>
            <a:ext cx="1306956" cy="168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9288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647"/>
            <a:ext cx="77572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поставщика. Подача ценового предложения. 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FBD14E2-BB24-43A5-B00D-3B9CC5B2D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8829"/>
            <a:ext cx="9144000" cy="3990284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  <a:endCxn id="4" idx="3"/>
          </p:cNvCxnSpPr>
          <p:nvPr/>
        </p:nvCxnSpPr>
        <p:spPr>
          <a:xfrm flipH="1">
            <a:off x="2760784" y="918501"/>
            <a:ext cx="2222696" cy="62443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1484376" y="1441936"/>
            <a:ext cx="1276408" cy="2019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997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647"/>
            <a:ext cx="77572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поставщика.</a:t>
            </a:r>
            <a:r>
              <a:rPr lang="en-US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Подача ценового предложения. 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2EF34F5-CA36-4ABE-B09C-A5F72679C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1964"/>
            <a:ext cx="9144000" cy="3439572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1415563" y="1254149"/>
            <a:ext cx="1635368" cy="22138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270279" y="1475532"/>
            <a:ext cx="1145283" cy="221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1773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201613"/>
            <a:ext cx="3161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Способ регистрации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216185A-09C5-41AA-9109-3465DF586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2" y="773266"/>
            <a:ext cx="9144000" cy="4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20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647"/>
            <a:ext cx="77572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поставщика. Подача ценового предложения. 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CD2F6D0-6FEA-423A-BB33-3215130AA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5063"/>
            <a:ext cx="9144000" cy="3193374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3122759" y="1661746"/>
            <a:ext cx="1510787" cy="94475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2828841" y="2543798"/>
            <a:ext cx="371559" cy="1730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D4BCC83-9914-4B90-9C86-ACB11EAA4BFD}"/>
              </a:ext>
            </a:extLst>
          </p:cNvPr>
          <p:cNvSpPr/>
          <p:nvPr/>
        </p:nvSpPr>
        <p:spPr>
          <a:xfrm>
            <a:off x="123741" y="1638637"/>
            <a:ext cx="676359" cy="1949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16D650F0-6DFB-4145-A313-8871012AE13E}"/>
              </a:ext>
            </a:extLst>
          </p:cNvPr>
          <p:cNvCxnSpPr>
            <a:cxnSpLocks/>
          </p:cNvCxnSpPr>
          <p:nvPr/>
        </p:nvCxnSpPr>
        <p:spPr>
          <a:xfrm flipH="1">
            <a:off x="781307" y="1363838"/>
            <a:ext cx="1196962" cy="25646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96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647"/>
            <a:ext cx="77572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поставщика. Подача ценового предложения. 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932B680-43E0-4519-B671-C47094078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3149"/>
            <a:ext cx="9144000" cy="4139704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4012222" y="1881554"/>
            <a:ext cx="1361320" cy="49091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4903825" y="1363838"/>
            <a:ext cx="608952" cy="2363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478FBE7-6C83-404A-90A2-3A32B2C826C0}"/>
              </a:ext>
            </a:extLst>
          </p:cNvPr>
          <p:cNvSpPr/>
          <p:nvPr/>
        </p:nvSpPr>
        <p:spPr>
          <a:xfrm>
            <a:off x="2638340" y="2372464"/>
            <a:ext cx="1373882" cy="18676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5964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647"/>
            <a:ext cx="7486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поставщика. Ценовое продолжение </a:t>
            </a:r>
            <a:r>
              <a:rPr lang="ru-RU" altLang="ru-RU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Подано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5B36950-D2E8-4B26-85D8-275767102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0369"/>
            <a:ext cx="9144000" cy="3502761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3351359" y="2242038"/>
            <a:ext cx="2231756" cy="82304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2855219" y="2975301"/>
            <a:ext cx="635328" cy="1723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065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647"/>
            <a:ext cx="9377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поставщика. Ваше ценовое предложение установлено. 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FE212B6-F93E-4032-959C-1685DE0358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912"/>
          <a:stretch/>
        </p:blipFill>
        <p:spPr>
          <a:xfrm>
            <a:off x="0" y="717375"/>
            <a:ext cx="9236078" cy="4109601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3527204" y="3181242"/>
            <a:ext cx="2410277" cy="83935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2864010" y="3911002"/>
            <a:ext cx="819967" cy="1862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04CB205-0480-4C1D-AF35-B363C0659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957" y="2044332"/>
            <a:ext cx="8544163" cy="66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93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647"/>
            <a:ext cx="67377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поставщика. Динамика предложений. 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B6A2A13-8A4B-418B-82DA-812CEC046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63" b="44103"/>
          <a:stretch/>
        </p:blipFill>
        <p:spPr>
          <a:xfrm>
            <a:off x="0" y="743035"/>
            <a:ext cx="9119875" cy="4127903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4774223" y="1046285"/>
            <a:ext cx="914400" cy="191672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2963009" y="2655278"/>
            <a:ext cx="2092240" cy="5252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41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647"/>
            <a:ext cx="6338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поставщика.</a:t>
            </a:r>
            <a:r>
              <a:rPr lang="en-US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Ваша цена перебита.  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E31FA3D-94F6-4EEC-A30F-823B042D8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64" b="42775"/>
          <a:stretch/>
        </p:blipFill>
        <p:spPr>
          <a:xfrm>
            <a:off x="-1" y="758816"/>
            <a:ext cx="9181689" cy="4279176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 flipV="1">
            <a:off x="6796454" y="3560885"/>
            <a:ext cx="1222131" cy="37806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5079671" y="3207617"/>
            <a:ext cx="1919005" cy="46653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559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647"/>
            <a:ext cx="81323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поставщика / заказчика.</a:t>
            </a:r>
            <a:r>
              <a:rPr lang="en-US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Договор / Исполнение 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2CEF1E3-4462-4746-AA20-3E77E0D3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957"/>
          <a:stretch/>
        </p:blipFill>
        <p:spPr>
          <a:xfrm>
            <a:off x="1" y="660399"/>
            <a:ext cx="9155822" cy="4080157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914401" y="2223525"/>
            <a:ext cx="2637691" cy="93291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59265" y="3058178"/>
            <a:ext cx="855135" cy="22135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905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647"/>
            <a:ext cx="8137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поставщика / заказчика.</a:t>
            </a:r>
            <a:r>
              <a:rPr lang="en-US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Подписание договора.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069BFE6-9DA7-4E9A-BE62-B6DD00273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29826"/>
          <a:stretch/>
        </p:blipFill>
        <p:spPr>
          <a:xfrm>
            <a:off x="9356" y="678106"/>
            <a:ext cx="9165079" cy="446539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545122" y="1633537"/>
            <a:ext cx="938397" cy="2392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1483519" y="1043272"/>
            <a:ext cx="1652389" cy="63147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62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647"/>
            <a:ext cx="81403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поставщика / заказчика.</a:t>
            </a:r>
            <a:r>
              <a:rPr lang="en-US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Подписание договора. 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504D52D-B261-4632-833A-405F2BF9A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1328"/>
            <a:ext cx="9144000" cy="354007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AEA78FE-45D5-4273-ABB8-9F484DDD320E}"/>
              </a:ext>
            </a:extLst>
          </p:cNvPr>
          <p:cNvSpPr/>
          <p:nvPr/>
        </p:nvSpPr>
        <p:spPr>
          <a:xfrm>
            <a:off x="1510324" y="1899138"/>
            <a:ext cx="1100991" cy="2110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B41DAC0C-77C0-495A-A393-0B2C76BDD21D}"/>
              </a:ext>
            </a:extLst>
          </p:cNvPr>
          <p:cNvCxnSpPr>
            <a:cxnSpLocks/>
          </p:cNvCxnSpPr>
          <p:nvPr/>
        </p:nvCxnSpPr>
        <p:spPr>
          <a:xfrm flipH="1">
            <a:off x="2611315" y="1129643"/>
            <a:ext cx="1678767" cy="76949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311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647"/>
            <a:ext cx="87655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поставщика / заказчика.</a:t>
            </a:r>
            <a:r>
              <a:rPr lang="en-US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Подписание Акта поставки.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069BFE6-9DA7-4E9A-BE62-B6DD002738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95126"/>
            <a:ext cx="9165079" cy="427096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1292470" y="1572249"/>
            <a:ext cx="1354015" cy="2125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2646485" y="940777"/>
            <a:ext cx="1652389" cy="63147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833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201613"/>
            <a:ext cx="35157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Вход в личный кабинет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D6D2EEB-BA36-449F-AD57-4DBA4451A6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592"/>
          <a:stretch/>
        </p:blipFill>
        <p:spPr>
          <a:xfrm>
            <a:off x="764931" y="729762"/>
            <a:ext cx="7519952" cy="428185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5947586" y="903614"/>
            <a:ext cx="404446" cy="2198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>
            <a:off x="4572000" y="344941"/>
            <a:ext cx="1424354" cy="53429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165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647"/>
            <a:ext cx="88617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поставщика / заказчика.</a:t>
            </a:r>
            <a:r>
              <a:rPr lang="en-US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Подписание Акта поставки. 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2BE358C-3A45-400D-9E6F-4995D69E9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0841"/>
            <a:ext cx="9144000" cy="356104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A52AA8C4-C243-44EA-AAEC-54021BCF78BB}"/>
              </a:ext>
            </a:extLst>
          </p:cNvPr>
          <p:cNvSpPr/>
          <p:nvPr/>
        </p:nvSpPr>
        <p:spPr>
          <a:xfrm>
            <a:off x="1501533" y="1899138"/>
            <a:ext cx="933938" cy="2110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F9FC0FBA-639C-4DA8-B365-C07C54ACF33B}"/>
              </a:ext>
            </a:extLst>
          </p:cNvPr>
          <p:cNvCxnSpPr>
            <a:cxnSpLocks/>
          </p:cNvCxnSpPr>
          <p:nvPr/>
        </p:nvCxnSpPr>
        <p:spPr>
          <a:xfrm flipH="1">
            <a:off x="2435471" y="1180242"/>
            <a:ext cx="1678767" cy="76949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381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647"/>
            <a:ext cx="7603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поставщика / заказчика. Контакт исполнен. </a:t>
            </a:r>
            <a:endParaRPr lang="ru-RU" alt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B302BAE-9381-4F80-BDB8-6E60CDBFE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5811"/>
            <a:ext cx="9144000" cy="402737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A52AA8C4-C243-44EA-AAEC-54021BCF78BB}"/>
              </a:ext>
            </a:extLst>
          </p:cNvPr>
          <p:cNvSpPr/>
          <p:nvPr/>
        </p:nvSpPr>
        <p:spPr>
          <a:xfrm>
            <a:off x="2882658" y="2935095"/>
            <a:ext cx="546342" cy="1700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F9FC0FBA-639C-4DA8-B365-C07C54ACF33B}"/>
              </a:ext>
            </a:extLst>
          </p:cNvPr>
          <p:cNvCxnSpPr>
            <a:cxnSpLocks/>
          </p:cNvCxnSpPr>
          <p:nvPr/>
        </p:nvCxnSpPr>
        <p:spPr>
          <a:xfrm flipH="1">
            <a:off x="3429000" y="2314969"/>
            <a:ext cx="696710" cy="62012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654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95"/>
          <a:stretch/>
        </p:blipFill>
        <p:spPr>
          <a:xfrm>
            <a:off x="1" y="0"/>
            <a:ext cx="180975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789"/>
            <a:ext cx="1727076" cy="528089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00075" y="981075"/>
            <a:ext cx="79248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3"/>
          <p:cNvSpPr txBox="1"/>
          <p:nvPr/>
        </p:nvSpPr>
        <p:spPr>
          <a:xfrm>
            <a:off x="2989121" y="1202333"/>
            <a:ext cx="5247698" cy="2228014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ru-RU" sz="2400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dirty="0">
                <a:latin typeface="+mj-lt"/>
                <a:cs typeface="Times New Roman"/>
              </a:rPr>
              <a:t>+7</a:t>
            </a:r>
            <a:r>
              <a:rPr lang="ru-RU" sz="2400" dirty="0"/>
              <a:t> (843) </a:t>
            </a:r>
            <a:r>
              <a:rPr lang="ru-RU" sz="2400" b="1" dirty="0"/>
              <a:t>212-24-91 </a:t>
            </a:r>
            <a:r>
              <a:rPr lang="en-US" sz="2400" dirty="0">
                <a:latin typeface="+mj-lt"/>
                <a:cs typeface="Times New Roman"/>
              </a:rPr>
              <a:t>Call-</a:t>
            </a:r>
            <a:r>
              <a:rPr lang="ru-RU" sz="2400" dirty="0">
                <a:latin typeface="+mj-lt"/>
                <a:cs typeface="Times New Roman"/>
              </a:rPr>
              <a:t>Центр </a:t>
            </a:r>
            <a:endParaRPr lang="en-US" sz="2400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en-US" sz="2400" b="1" dirty="0">
                <a:hlinkClick r:id="rId4"/>
              </a:rPr>
              <a:t>bp@mail.zakazrf.ru</a:t>
            </a:r>
            <a:endParaRPr lang="ru-RU" sz="2400" b="1" dirty="0"/>
          </a:p>
          <a:p>
            <a:pPr>
              <a:lnSpc>
                <a:spcPct val="100000"/>
              </a:lnSpc>
            </a:pPr>
            <a:r>
              <a:rPr lang="ru-RU" sz="2400" dirty="0">
                <a:latin typeface="+mj-lt"/>
                <a:cs typeface="Arial"/>
              </a:rPr>
              <a:t>Поддержка пользователей:</a:t>
            </a:r>
          </a:p>
          <a:p>
            <a:pPr>
              <a:lnSpc>
                <a:spcPct val="100000"/>
              </a:lnSpc>
            </a:pPr>
            <a:r>
              <a:rPr lang="ru-RU" sz="2400" dirty="0">
                <a:latin typeface="+mj-lt"/>
                <a:cs typeface="Arial"/>
              </a:rPr>
              <a:t>8 (800) 500-76-21 -  Круглосуточный</a:t>
            </a:r>
          </a:p>
          <a:p>
            <a:pPr>
              <a:lnSpc>
                <a:spcPct val="100000"/>
              </a:lnSpc>
            </a:pPr>
            <a:r>
              <a:rPr lang="ru-RU" sz="2400" dirty="0">
                <a:latin typeface="+mj-lt"/>
                <a:cs typeface="Arial"/>
              </a:rPr>
              <a:t>info@mail.agzrt.ru </a:t>
            </a:r>
            <a:endParaRPr sz="2400" dirty="0">
              <a:latin typeface="+mj-lt"/>
              <a:cs typeface="Arial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2946514" y="4046798"/>
            <a:ext cx="4336733" cy="83628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745379">
              <a:spcBef>
                <a:spcPts val="71"/>
              </a:spcBef>
            </a:pPr>
            <a:r>
              <a:rPr lang="en-US" sz="1875" dirty="0">
                <a:latin typeface="Arial"/>
                <a:cs typeface="Arial"/>
              </a:rPr>
              <a:t>      </a:t>
            </a:r>
            <a:r>
              <a:rPr lang="en-US" sz="1875" b="1" dirty="0">
                <a:latin typeface="Arial"/>
                <a:cs typeface="Arial"/>
                <a:hlinkClick r:id="rId5"/>
              </a:rPr>
              <a:t>http://bp.zakazrf.ru/</a:t>
            </a:r>
            <a:endParaRPr sz="1875" dirty="0">
              <a:latin typeface="Arial"/>
              <a:cs typeface="Arial"/>
            </a:endParaRPr>
          </a:p>
          <a:p>
            <a:pPr algn="ctr">
              <a:spcBef>
                <a:spcPts val="1508"/>
              </a:spcBef>
            </a:pPr>
            <a:r>
              <a:rPr lang="ru-RU" sz="1125" b="1" spc="-4" dirty="0">
                <a:solidFill>
                  <a:srgbClr val="85878F"/>
                </a:solidFill>
                <a:latin typeface="Arial"/>
                <a:cs typeface="Arial"/>
              </a:rPr>
              <a:t>420021, Казань, ул. Московская, 55.</a:t>
            </a:r>
            <a:r>
              <a:rPr lang="en-US" sz="1125" b="1" spc="-4" dirty="0">
                <a:solidFill>
                  <a:srgbClr val="85878F"/>
                </a:solidFill>
                <a:latin typeface="Arial"/>
                <a:cs typeface="Arial"/>
              </a:rPr>
              <a:t/>
            </a:r>
            <a:br>
              <a:rPr lang="en-US" sz="1125" b="1" spc="-4" dirty="0">
                <a:solidFill>
                  <a:srgbClr val="85878F"/>
                </a:solidFill>
                <a:latin typeface="Arial"/>
                <a:cs typeface="Arial"/>
              </a:rPr>
            </a:br>
            <a:r>
              <a:rPr lang="ru-RU" sz="1125" b="1" spc="-4" dirty="0">
                <a:solidFill>
                  <a:srgbClr val="85878F"/>
                </a:solidFill>
                <a:latin typeface="Arial"/>
                <a:cs typeface="Arial"/>
              </a:rPr>
              <a:t>8 (843) 292-95-77 (факс - 87)</a:t>
            </a:r>
            <a:r>
              <a:rPr lang="en-US" sz="1125" b="1" spc="-4" dirty="0">
                <a:solidFill>
                  <a:srgbClr val="85878F"/>
                </a:solidFill>
                <a:latin typeface="Arial"/>
                <a:cs typeface="Arial"/>
              </a:rPr>
              <a:t> </a:t>
            </a:r>
            <a:r>
              <a:rPr lang="ru-RU" sz="1125" b="1" spc="-4" dirty="0">
                <a:solidFill>
                  <a:srgbClr val="85878F"/>
                </a:solidFill>
                <a:latin typeface="Arial"/>
                <a:cs typeface="Arial"/>
              </a:rPr>
              <a:t>http://agzrt.ru/</a:t>
            </a:r>
            <a:endParaRPr sz="1125" dirty="0"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86887" y="225142"/>
            <a:ext cx="4534953" cy="530913"/>
          </a:xfrm>
          <a:prstGeom prst="rect">
            <a:avLst/>
          </a:prstGeom>
        </p:spPr>
        <p:txBody>
          <a:bodyPr wrap="none" lIns="67910" tIns="34289" rIns="67910" bIns="34289">
            <a:spAutoFit/>
          </a:bodyPr>
          <a:lstStyle/>
          <a:p>
            <a:pPr marL="714902">
              <a:spcBef>
                <a:spcPts val="94"/>
              </a:spcBef>
            </a:pPr>
            <a:r>
              <a:rPr lang="ru-RU" sz="3000" spc="8" dirty="0">
                <a:latin typeface="+mj-lt"/>
                <a:cs typeface="Arial"/>
              </a:rPr>
              <a:t>Спасибо за</a:t>
            </a:r>
            <a:r>
              <a:rPr lang="ru-RU" sz="3000" spc="-26" dirty="0">
                <a:latin typeface="+mj-lt"/>
                <a:cs typeface="Arial"/>
              </a:rPr>
              <a:t> </a:t>
            </a:r>
            <a:r>
              <a:rPr lang="ru-RU" sz="3000" spc="8" dirty="0">
                <a:latin typeface="+mj-lt"/>
                <a:cs typeface="Arial"/>
              </a:rPr>
              <a:t>внимание!</a:t>
            </a:r>
            <a:endParaRPr lang="ru-RU" sz="3000" dirty="0">
              <a:latin typeface="+mj-lt"/>
              <a:cs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9487" y="3106099"/>
            <a:ext cx="286148" cy="2861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CAAA2BE-A79C-4779-A010-B0193A23DD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680" y="1647806"/>
            <a:ext cx="238955" cy="2389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5BAE851-0B2F-41A5-9ED8-7B6CD85A0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9487" y="2030192"/>
            <a:ext cx="286148" cy="2861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AE85E24-2DC7-4905-875B-9C12C54D3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28" y="2703079"/>
            <a:ext cx="347065" cy="32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31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201613"/>
            <a:ext cx="46522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Вход в личный кабинет по ЭЦП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D6D2EEB-BA36-449F-AD57-4DBA4451A6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155" y="823129"/>
            <a:ext cx="7361690" cy="393685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1545492" y="1873330"/>
            <a:ext cx="1092200" cy="2203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  <a:endCxn id="4" idx="3"/>
          </p:cNvCxnSpPr>
          <p:nvPr/>
        </p:nvCxnSpPr>
        <p:spPr>
          <a:xfrm flipH="1">
            <a:off x="2637692" y="825925"/>
            <a:ext cx="2825184" cy="11576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725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201613"/>
            <a:ext cx="64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Вход в личный кабинет по Логину/Паролю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D6D2EEB-BA36-449F-AD57-4DBA4451A6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696" y="859944"/>
            <a:ext cx="7242421" cy="40214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1054608" y="1975104"/>
            <a:ext cx="462554" cy="17967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3411416" y="583403"/>
            <a:ext cx="2760785" cy="11576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6173893-894B-4EB4-84C7-D9B1D25704A5}"/>
              </a:ext>
            </a:extLst>
          </p:cNvPr>
          <p:cNvSpPr/>
          <p:nvPr/>
        </p:nvSpPr>
        <p:spPr>
          <a:xfrm>
            <a:off x="2468879" y="1548113"/>
            <a:ext cx="880989" cy="1465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D91D8A5-376B-4A6D-AAB5-88A085C896E4}"/>
              </a:ext>
            </a:extLst>
          </p:cNvPr>
          <p:cNvSpPr/>
          <p:nvPr/>
        </p:nvSpPr>
        <p:spPr>
          <a:xfrm>
            <a:off x="2468879" y="1694690"/>
            <a:ext cx="880989" cy="1465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2BE29FE1-0089-48D1-BC2B-AD593E95C0CE}"/>
              </a:ext>
            </a:extLst>
          </p:cNvPr>
          <p:cNvCxnSpPr>
            <a:cxnSpLocks/>
          </p:cNvCxnSpPr>
          <p:nvPr/>
        </p:nvCxnSpPr>
        <p:spPr>
          <a:xfrm flipH="1" flipV="1">
            <a:off x="1517163" y="2088475"/>
            <a:ext cx="2429997" cy="61058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672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201613"/>
            <a:ext cx="65630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Ярлык поменял цвет на зеленый, значит вы </a:t>
            </a:r>
          </a:p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Авторизовались.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D6D2EEB-BA36-449F-AD57-4DBA4451A6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2" b="24966"/>
          <a:stretch/>
        </p:blipFill>
        <p:spPr>
          <a:xfrm>
            <a:off x="834840" y="1029811"/>
            <a:ext cx="8156804" cy="373758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756138" y="3190983"/>
            <a:ext cx="369278" cy="9227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  <a:endCxn id="4" idx="3"/>
          </p:cNvCxnSpPr>
          <p:nvPr/>
        </p:nvCxnSpPr>
        <p:spPr>
          <a:xfrm flipH="1">
            <a:off x="1125416" y="2143578"/>
            <a:ext cx="3330132" cy="150875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058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125"/>
            <a:ext cx="9144000" cy="636850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01930" y="215265"/>
            <a:ext cx="8728710" cy="405384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14725" y="845314"/>
            <a:ext cx="2895600" cy="288607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67000" y="1400175"/>
            <a:ext cx="1581150" cy="1809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02556" y="1889551"/>
            <a:ext cx="4224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ЗАКАЗЧИКИ</a:t>
            </a:r>
          </a:p>
        </p:txBody>
      </p:sp>
    </p:spTree>
    <p:extLst>
      <p:ext uri="{BB962C8B-B14F-4D97-AF65-F5344CB8AC3E}">
        <p14:creationId xmlns:p14="http://schemas.microsoft.com/office/powerpoint/2010/main" val="146736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1F2B7F-A45E-4E86-8865-37C48D6B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0" y="3779662"/>
            <a:ext cx="9155822" cy="136383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xmlns="" id="{FD3CA111-340A-4E4F-A1C3-EA92A2FE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201613"/>
            <a:ext cx="6841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заказчика. Как разместить извещение?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5F4DCE-30A9-40F3-A08D-D31719CD1BEF}"/>
              </a:ext>
            </a:extLst>
          </p:cNvPr>
          <p:cNvSpPr/>
          <p:nvPr/>
        </p:nvSpPr>
        <p:spPr>
          <a:xfrm>
            <a:off x="622300" y="614363"/>
            <a:ext cx="914400" cy="46037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D6D2EEB-BA36-449F-AD57-4DBA4451A6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315" y="703278"/>
            <a:ext cx="8527370" cy="429332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60FF40-D0ED-49C2-8E85-A6A7A991815E}"/>
              </a:ext>
            </a:extLst>
          </p:cNvPr>
          <p:cNvSpPr/>
          <p:nvPr/>
        </p:nvSpPr>
        <p:spPr>
          <a:xfrm>
            <a:off x="386862" y="3332284"/>
            <a:ext cx="2365129" cy="2198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11FEE20-16FF-4321-AF24-E603DCB23A40}"/>
              </a:ext>
            </a:extLst>
          </p:cNvPr>
          <p:cNvCxnSpPr>
            <a:cxnSpLocks/>
          </p:cNvCxnSpPr>
          <p:nvPr/>
        </p:nvCxnSpPr>
        <p:spPr>
          <a:xfrm flipH="1">
            <a:off x="2751991" y="1902907"/>
            <a:ext cx="3330132" cy="150875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263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8212</TotalTime>
  <Words>332</Words>
  <Application>Microsoft Office PowerPoint</Application>
  <PresentationFormat>Экран (16:9)</PresentationFormat>
  <Paragraphs>54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Tahoma</vt:lpstr>
      <vt:lpstr>Times New Roman</vt:lpstr>
      <vt:lpstr>Тема Office</vt:lpstr>
      <vt:lpstr>1_Тема Office</vt:lpstr>
      <vt:lpstr>КАК РАБОТАТЬ НА БИРЖЕВОЙ ПЛОЩАДКЕ? BP.ZAKAZRF.RU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Яна Сафина</dc:creator>
  <cp:lastModifiedBy>zakupki_ispolkom</cp:lastModifiedBy>
  <cp:revision>280</cp:revision>
  <cp:lastPrinted>2019-07-12T12:44:59Z</cp:lastPrinted>
  <dcterms:modified xsi:type="dcterms:W3CDTF">2020-07-03T11:01:52Z</dcterms:modified>
</cp:coreProperties>
</file>